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90" r:id="rId1"/>
  </p:sldMasterIdLst>
  <p:notesMasterIdLst>
    <p:notesMasterId r:id="rId9"/>
  </p:notesMasterIdLst>
  <p:handoutMasterIdLst>
    <p:handoutMasterId r:id="rId10"/>
  </p:handoutMasterIdLst>
  <p:sldIdLst>
    <p:sldId id="296" r:id="rId2"/>
    <p:sldId id="368" r:id="rId3"/>
    <p:sldId id="369" r:id="rId4"/>
    <p:sldId id="370" r:id="rId5"/>
    <p:sldId id="371" r:id="rId6"/>
    <p:sldId id="372" r:id="rId7"/>
    <p:sldId id="373" r:id="rId8"/>
  </p:sldIdLst>
  <p:sldSz cx="9144000" cy="6858000" type="screen4x3"/>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4900"/>
    <a:srgbClr val="800000"/>
    <a:srgbClr val="FF99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rednji slog 2 – poudarek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Temni slog 2 – poudarek 1/poudarek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B9631B5-78F2-41C9-869B-9F39066F8104}" styleName="Srednji slog 3 – poudarek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EBBBCC-DAD2-459C-BE2E-F6DE35CF9A28}" styleName="Temni slog 2 – poudarek 3/poudarek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Svetel slog 3 – poudarek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E25E649-3F16-4E02-A733-19D2CDBF48F0}" styleName="Srednji slog 3 – poudarek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Svetel slog 2 – poudarek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rednji slog 2 – poudarek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Srednji slog 1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Srednji slo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Srednji slog 4 – poudarek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5AB1C69-6EDB-4FF4-983F-18BD219EF322}" styleName="Srednji slog 2 – poudarek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Srednji slog 1 – poudarek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Svetel slog 2 – poudarek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Svetel slog 3 – poudarek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Svetel slog 3 – poudarek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94660"/>
  </p:normalViewPr>
  <p:slideViewPr>
    <p:cSldViewPr>
      <p:cViewPr varScale="1">
        <p:scale>
          <a:sx n="109" d="100"/>
          <a:sy n="109" d="100"/>
        </p:scale>
        <p:origin x="15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5" y="0"/>
            <a:ext cx="2945659" cy="496491"/>
          </a:xfrm>
          <a:prstGeom prst="rect">
            <a:avLst/>
          </a:prstGeom>
        </p:spPr>
        <p:txBody>
          <a:bodyPr vert="horz" lIns="95525" tIns="47763" rIns="95525" bIns="47763" rtlCol="0"/>
          <a:lstStyle>
            <a:lvl1pPr algn="l">
              <a:defRPr sz="1300"/>
            </a:lvl1pPr>
          </a:lstStyle>
          <a:p>
            <a:endParaRPr lang="sl-SI"/>
          </a:p>
        </p:txBody>
      </p:sp>
      <p:sp>
        <p:nvSpPr>
          <p:cNvPr id="3" name="Ograda datuma 2"/>
          <p:cNvSpPr>
            <a:spLocks noGrp="1"/>
          </p:cNvSpPr>
          <p:nvPr>
            <p:ph type="dt" sz="quarter" idx="1"/>
          </p:nvPr>
        </p:nvSpPr>
        <p:spPr>
          <a:xfrm>
            <a:off x="3850448" y="0"/>
            <a:ext cx="2945659" cy="496491"/>
          </a:xfrm>
          <a:prstGeom prst="rect">
            <a:avLst/>
          </a:prstGeom>
        </p:spPr>
        <p:txBody>
          <a:bodyPr vert="horz" lIns="95525" tIns="47763" rIns="95525" bIns="47763" rtlCol="0"/>
          <a:lstStyle>
            <a:lvl1pPr algn="r">
              <a:defRPr sz="1300"/>
            </a:lvl1pPr>
          </a:lstStyle>
          <a:p>
            <a:endParaRPr lang="sl-SI"/>
          </a:p>
        </p:txBody>
      </p:sp>
      <p:sp>
        <p:nvSpPr>
          <p:cNvPr id="4" name="Ograda noge 3"/>
          <p:cNvSpPr>
            <a:spLocks noGrp="1"/>
          </p:cNvSpPr>
          <p:nvPr>
            <p:ph type="ftr" sz="quarter" idx="2"/>
          </p:nvPr>
        </p:nvSpPr>
        <p:spPr>
          <a:xfrm>
            <a:off x="5" y="9431602"/>
            <a:ext cx="2945659" cy="496491"/>
          </a:xfrm>
          <a:prstGeom prst="rect">
            <a:avLst/>
          </a:prstGeom>
        </p:spPr>
        <p:txBody>
          <a:bodyPr vert="horz" lIns="95525" tIns="47763" rIns="95525" bIns="47763" rtlCol="0" anchor="b"/>
          <a:lstStyle>
            <a:lvl1pPr algn="l">
              <a:defRPr sz="1300"/>
            </a:lvl1pPr>
          </a:lstStyle>
          <a:p>
            <a:r>
              <a:rPr lang="sl-SI" smtClean="0"/>
              <a:t>september, 2013</a:t>
            </a:r>
            <a:endParaRPr lang="sl-SI"/>
          </a:p>
        </p:txBody>
      </p:sp>
      <p:sp>
        <p:nvSpPr>
          <p:cNvPr id="5" name="Ograda številke diapozitiva 4"/>
          <p:cNvSpPr>
            <a:spLocks noGrp="1"/>
          </p:cNvSpPr>
          <p:nvPr>
            <p:ph type="sldNum" sz="quarter" idx="3"/>
          </p:nvPr>
        </p:nvSpPr>
        <p:spPr>
          <a:xfrm>
            <a:off x="3850448" y="9431602"/>
            <a:ext cx="2945659" cy="496491"/>
          </a:xfrm>
          <a:prstGeom prst="rect">
            <a:avLst/>
          </a:prstGeom>
        </p:spPr>
        <p:txBody>
          <a:bodyPr vert="horz" lIns="95525" tIns="47763" rIns="95525" bIns="47763" rtlCol="0" anchor="b"/>
          <a:lstStyle>
            <a:lvl1pPr algn="r">
              <a:defRPr sz="1300"/>
            </a:lvl1pPr>
          </a:lstStyle>
          <a:p>
            <a:fld id="{6ECBC0DA-5FCC-4DEB-8B89-D55D0B973036}" type="slidenum">
              <a:rPr lang="sl-SI" smtClean="0"/>
              <a:t>‹#›</a:t>
            </a:fld>
            <a:endParaRPr lang="sl-SI"/>
          </a:p>
        </p:txBody>
      </p:sp>
    </p:spTree>
    <p:extLst>
      <p:ext uri="{BB962C8B-B14F-4D97-AF65-F5344CB8AC3E}">
        <p14:creationId xmlns:p14="http://schemas.microsoft.com/office/powerpoint/2010/main" val="1916374215"/>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5" y="0"/>
            <a:ext cx="2945659" cy="496491"/>
          </a:xfrm>
          <a:prstGeom prst="rect">
            <a:avLst/>
          </a:prstGeom>
        </p:spPr>
        <p:txBody>
          <a:bodyPr vert="horz" lIns="95525" tIns="47763" rIns="95525" bIns="47763" rtlCol="0"/>
          <a:lstStyle>
            <a:lvl1pPr algn="l">
              <a:defRPr sz="1300"/>
            </a:lvl1pPr>
          </a:lstStyle>
          <a:p>
            <a:endParaRPr lang="sl-SI"/>
          </a:p>
        </p:txBody>
      </p:sp>
      <p:sp>
        <p:nvSpPr>
          <p:cNvPr id="3" name="Ograda datuma 2"/>
          <p:cNvSpPr>
            <a:spLocks noGrp="1"/>
          </p:cNvSpPr>
          <p:nvPr>
            <p:ph type="dt" idx="1"/>
          </p:nvPr>
        </p:nvSpPr>
        <p:spPr>
          <a:xfrm>
            <a:off x="3850448" y="0"/>
            <a:ext cx="2945659" cy="496491"/>
          </a:xfrm>
          <a:prstGeom prst="rect">
            <a:avLst/>
          </a:prstGeom>
        </p:spPr>
        <p:txBody>
          <a:bodyPr vert="horz" lIns="95525" tIns="47763" rIns="95525" bIns="47763" rtlCol="0"/>
          <a:lstStyle>
            <a:lvl1pPr algn="r">
              <a:defRPr sz="1300"/>
            </a:lvl1pPr>
          </a:lstStyle>
          <a:p>
            <a:endParaRPr lang="sl-SI"/>
          </a:p>
        </p:txBody>
      </p:sp>
      <p:sp>
        <p:nvSpPr>
          <p:cNvPr id="4" name="Ograda stranske slike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5525" tIns="47763" rIns="95525" bIns="47763" rtlCol="0" anchor="ctr"/>
          <a:lstStyle/>
          <a:p>
            <a:endParaRPr lang="sl-SI"/>
          </a:p>
        </p:txBody>
      </p:sp>
      <p:sp>
        <p:nvSpPr>
          <p:cNvPr id="5" name="Ograda opomb 4"/>
          <p:cNvSpPr>
            <a:spLocks noGrp="1"/>
          </p:cNvSpPr>
          <p:nvPr>
            <p:ph type="body" sz="quarter" idx="3"/>
          </p:nvPr>
        </p:nvSpPr>
        <p:spPr>
          <a:xfrm>
            <a:off x="679768" y="4716663"/>
            <a:ext cx="5438140" cy="4468417"/>
          </a:xfrm>
          <a:prstGeom prst="rect">
            <a:avLst/>
          </a:prstGeom>
        </p:spPr>
        <p:txBody>
          <a:bodyPr vert="horz" lIns="95525" tIns="47763" rIns="95525" bIns="47763"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5" y="9431602"/>
            <a:ext cx="2945659" cy="496491"/>
          </a:xfrm>
          <a:prstGeom prst="rect">
            <a:avLst/>
          </a:prstGeom>
        </p:spPr>
        <p:txBody>
          <a:bodyPr vert="horz" lIns="95525" tIns="47763" rIns="95525" bIns="47763" rtlCol="0" anchor="b"/>
          <a:lstStyle>
            <a:lvl1pPr algn="l">
              <a:defRPr sz="1300"/>
            </a:lvl1pPr>
          </a:lstStyle>
          <a:p>
            <a:r>
              <a:rPr lang="sl-SI" smtClean="0"/>
              <a:t>september, 2013</a:t>
            </a:r>
            <a:endParaRPr lang="sl-SI"/>
          </a:p>
        </p:txBody>
      </p:sp>
      <p:sp>
        <p:nvSpPr>
          <p:cNvPr id="7" name="Ograda številke diapozitiva 6"/>
          <p:cNvSpPr>
            <a:spLocks noGrp="1"/>
          </p:cNvSpPr>
          <p:nvPr>
            <p:ph type="sldNum" sz="quarter" idx="5"/>
          </p:nvPr>
        </p:nvSpPr>
        <p:spPr>
          <a:xfrm>
            <a:off x="3850448" y="9431602"/>
            <a:ext cx="2945659" cy="496491"/>
          </a:xfrm>
          <a:prstGeom prst="rect">
            <a:avLst/>
          </a:prstGeom>
        </p:spPr>
        <p:txBody>
          <a:bodyPr vert="horz" lIns="95525" tIns="47763" rIns="95525" bIns="47763" rtlCol="0" anchor="b"/>
          <a:lstStyle>
            <a:lvl1pPr algn="r">
              <a:defRPr sz="1300"/>
            </a:lvl1pPr>
          </a:lstStyle>
          <a:p>
            <a:fld id="{CDED3C34-E8C5-452D-83BC-E2149E3BD1C1}" type="slidenum">
              <a:rPr lang="sl-SI" smtClean="0"/>
              <a:t>‹#›</a:t>
            </a:fld>
            <a:endParaRPr lang="sl-SI"/>
          </a:p>
        </p:txBody>
      </p:sp>
    </p:spTree>
    <p:extLst>
      <p:ext uri="{BB962C8B-B14F-4D97-AF65-F5344CB8AC3E}">
        <p14:creationId xmlns:p14="http://schemas.microsoft.com/office/powerpoint/2010/main" val="2720654245"/>
      </p:ext>
    </p:extLst>
  </p:cSld>
  <p:clrMap bg1="lt1" tx1="dk1" bg2="lt2" tx2="dk2" accent1="accent1" accent2="accent2" accent3="accent3" accent4="accent4" accent5="accent5" accent6="accent6" hlink="hlink" folHlink="folHlink"/>
  <p:hf sldNum="0"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datuma 3"/>
          <p:cNvSpPr>
            <a:spLocks noGrp="1"/>
          </p:cNvSpPr>
          <p:nvPr>
            <p:ph type="dt" idx="10"/>
          </p:nvPr>
        </p:nvSpPr>
        <p:spPr/>
        <p:txBody>
          <a:bodyPr/>
          <a:lstStyle/>
          <a:p>
            <a:endParaRPr lang="sl-SI"/>
          </a:p>
        </p:txBody>
      </p:sp>
      <p:sp>
        <p:nvSpPr>
          <p:cNvPr id="5" name="Označba mesta noge 4"/>
          <p:cNvSpPr>
            <a:spLocks noGrp="1"/>
          </p:cNvSpPr>
          <p:nvPr>
            <p:ph type="ftr" sz="quarter" idx="11"/>
          </p:nvPr>
        </p:nvSpPr>
        <p:spPr/>
        <p:txBody>
          <a:bodyPr/>
          <a:lstStyle/>
          <a:p>
            <a:r>
              <a:rPr lang="sl-SI" smtClean="0"/>
              <a:t>september, 2013</a:t>
            </a:r>
            <a:endParaRPr lang="sl-SI"/>
          </a:p>
        </p:txBody>
      </p:sp>
    </p:spTree>
    <p:extLst>
      <p:ext uri="{BB962C8B-B14F-4D97-AF65-F5344CB8AC3E}">
        <p14:creationId xmlns:p14="http://schemas.microsoft.com/office/powerpoint/2010/main" val="266270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49957C4D-0E81-4D56-B718-6E69D7448335}" type="datetime1">
              <a:rPr lang="sl-SI" smtClean="0"/>
              <a:t>23. 09. 2020</a:t>
            </a:fld>
            <a:endParaRPr lang="sl-SI"/>
          </a:p>
        </p:txBody>
      </p:sp>
      <p:sp>
        <p:nvSpPr>
          <p:cNvPr id="5" name="Footer Placeholder 4"/>
          <p:cNvSpPr>
            <a:spLocks noGrp="1"/>
          </p:cNvSpPr>
          <p:nvPr>
            <p:ph type="ftr" sz="quarter" idx="11"/>
          </p:nvPr>
        </p:nvSpPr>
        <p:spPr/>
        <p:txBody>
          <a:bodyPr/>
          <a:lstStyle/>
          <a:p>
            <a:r>
              <a:rPr lang="sl-SI" smtClean="0"/>
              <a:t>                   Šol. l. 2015 / 2016</a:t>
            </a:r>
            <a:endParaRPr lang="sl-SI"/>
          </a:p>
        </p:txBody>
      </p:sp>
      <p:sp>
        <p:nvSpPr>
          <p:cNvPr id="6" name="Slide Number Placeholder 5"/>
          <p:cNvSpPr>
            <a:spLocks noGrp="1"/>
          </p:cNvSpPr>
          <p:nvPr>
            <p:ph type="sldNum" sz="quarter" idx="12"/>
          </p:nvPr>
        </p:nvSpPr>
        <p:spPr/>
        <p:txBody>
          <a:bodyPr/>
          <a:lstStyle/>
          <a:p>
            <a:fld id="{C1098D97-D47F-4185-AB0A-1FBD1691CD49}" type="slidenum">
              <a:rPr lang="sl-SI" smtClean="0"/>
              <a:pPr/>
              <a:t>‹#›</a:t>
            </a:fld>
            <a:endParaRPr lang="sl-S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012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AE3203A5-A8BA-4513-983A-DF1A129C2955}" type="datetime1">
              <a:rPr lang="sl-SI" smtClean="0"/>
              <a:t>23. 09. 2020</a:t>
            </a:fld>
            <a:endParaRPr lang="sl-SI"/>
          </a:p>
        </p:txBody>
      </p:sp>
      <p:sp>
        <p:nvSpPr>
          <p:cNvPr id="5" name="Footer Placeholder 4"/>
          <p:cNvSpPr>
            <a:spLocks noGrp="1"/>
          </p:cNvSpPr>
          <p:nvPr>
            <p:ph type="ftr" sz="quarter" idx="11"/>
          </p:nvPr>
        </p:nvSpPr>
        <p:spPr/>
        <p:txBody>
          <a:bodyPr/>
          <a:lstStyle/>
          <a:p>
            <a:r>
              <a:rPr lang="sl-SI" smtClean="0"/>
              <a:t>                   Šol. l. 2015 / 2016</a:t>
            </a:r>
            <a:endParaRPr lang="sl-SI"/>
          </a:p>
        </p:txBody>
      </p:sp>
      <p:sp>
        <p:nvSpPr>
          <p:cNvPr id="6" name="Slide Number Placeholder 5"/>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1713038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AE3203A5-A8BA-4513-983A-DF1A129C2955}" type="datetime1">
              <a:rPr lang="sl-SI" smtClean="0"/>
              <a:t>23. 09. 2020</a:t>
            </a:fld>
            <a:endParaRPr lang="sl-SI"/>
          </a:p>
        </p:txBody>
      </p:sp>
      <p:sp>
        <p:nvSpPr>
          <p:cNvPr id="5" name="Footer Placeholder 4"/>
          <p:cNvSpPr>
            <a:spLocks noGrp="1"/>
          </p:cNvSpPr>
          <p:nvPr>
            <p:ph type="ftr" sz="quarter" idx="11"/>
          </p:nvPr>
        </p:nvSpPr>
        <p:spPr/>
        <p:txBody>
          <a:bodyPr/>
          <a:lstStyle/>
          <a:p>
            <a:r>
              <a:rPr lang="sl-SI" smtClean="0"/>
              <a:t>                   Šol. l. 2015 / 2016</a:t>
            </a:r>
            <a:endParaRPr lang="sl-SI"/>
          </a:p>
        </p:txBody>
      </p:sp>
      <p:sp>
        <p:nvSpPr>
          <p:cNvPr id="6" name="Slide Number Placeholder 5"/>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1959906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AE3203A5-A8BA-4513-983A-DF1A129C2955}" type="datetime1">
              <a:rPr lang="sl-SI" smtClean="0"/>
              <a:t>23. 09. 2020</a:t>
            </a:fld>
            <a:endParaRPr lang="sl-SI"/>
          </a:p>
        </p:txBody>
      </p:sp>
      <p:sp>
        <p:nvSpPr>
          <p:cNvPr id="5" name="Footer Placeholder 4"/>
          <p:cNvSpPr>
            <a:spLocks noGrp="1"/>
          </p:cNvSpPr>
          <p:nvPr>
            <p:ph type="ftr" sz="quarter" idx="11"/>
          </p:nvPr>
        </p:nvSpPr>
        <p:spPr/>
        <p:txBody>
          <a:bodyPr/>
          <a:lstStyle/>
          <a:p>
            <a:r>
              <a:rPr lang="sl-SI" smtClean="0"/>
              <a:t>                   Šol. l. 2015 / 2016</a:t>
            </a:r>
            <a:endParaRPr lang="sl-SI"/>
          </a:p>
        </p:txBody>
      </p:sp>
      <p:sp>
        <p:nvSpPr>
          <p:cNvPr id="6" name="Slide Number Placeholder 5"/>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3327166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2ABA1163-7DA4-49CD-9A76-7B3D22000B67}" type="datetime1">
              <a:rPr lang="sl-SI" smtClean="0"/>
              <a:t>23. 09. 2020</a:t>
            </a:fld>
            <a:endParaRPr lang="sl-SI"/>
          </a:p>
        </p:txBody>
      </p:sp>
      <p:sp>
        <p:nvSpPr>
          <p:cNvPr id="5" name="Footer Placeholder 4"/>
          <p:cNvSpPr>
            <a:spLocks noGrp="1"/>
          </p:cNvSpPr>
          <p:nvPr>
            <p:ph type="ftr" sz="quarter" idx="11"/>
          </p:nvPr>
        </p:nvSpPr>
        <p:spPr/>
        <p:txBody>
          <a:bodyPr/>
          <a:lstStyle/>
          <a:p>
            <a:r>
              <a:rPr lang="sl-SI" smtClean="0"/>
              <a:t>                   Šol. l. 2015 / 2016</a:t>
            </a:r>
            <a:endParaRPr lang="sl-SI"/>
          </a:p>
        </p:txBody>
      </p:sp>
      <p:sp>
        <p:nvSpPr>
          <p:cNvPr id="6" name="Slide Number Placeholder 5"/>
          <p:cNvSpPr>
            <a:spLocks noGrp="1"/>
          </p:cNvSpPr>
          <p:nvPr>
            <p:ph type="sldNum" sz="quarter" idx="12"/>
          </p:nvPr>
        </p:nvSpPr>
        <p:spPr/>
        <p:txBody>
          <a:bodyPr/>
          <a:lstStyle/>
          <a:p>
            <a:fld id="{C1098D97-D47F-4185-AB0A-1FBD1691CD49}" type="slidenum">
              <a:rPr lang="sl-SI" smtClean="0"/>
              <a:pPr/>
              <a:t>‹#›</a:t>
            </a:fld>
            <a:endParaRPr lang="sl-S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940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AE3203A5-A8BA-4513-983A-DF1A129C2955}" type="datetime1">
              <a:rPr lang="sl-SI" smtClean="0"/>
              <a:t>23. 09. 2020</a:t>
            </a:fld>
            <a:endParaRPr lang="sl-SI"/>
          </a:p>
        </p:txBody>
      </p:sp>
      <p:sp>
        <p:nvSpPr>
          <p:cNvPr id="6" name="Footer Placeholder 5"/>
          <p:cNvSpPr>
            <a:spLocks noGrp="1"/>
          </p:cNvSpPr>
          <p:nvPr>
            <p:ph type="ftr" sz="quarter" idx="11"/>
          </p:nvPr>
        </p:nvSpPr>
        <p:spPr/>
        <p:txBody>
          <a:bodyPr/>
          <a:lstStyle/>
          <a:p>
            <a:r>
              <a:rPr lang="sl-SI" smtClean="0"/>
              <a:t>                   Šol. l. 2015 / 2016</a:t>
            </a:r>
            <a:endParaRPr lang="sl-SI"/>
          </a:p>
        </p:txBody>
      </p:sp>
      <p:sp>
        <p:nvSpPr>
          <p:cNvPr id="7" name="Slide Number Placeholder 6"/>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3575596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822960" y="2582335"/>
            <a:ext cx="3703320" cy="32867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63440" y="2582334"/>
            <a:ext cx="3703320" cy="32867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AE3203A5-A8BA-4513-983A-DF1A129C2955}" type="datetime1">
              <a:rPr lang="sl-SI" smtClean="0"/>
              <a:t>23. 09. 2020</a:t>
            </a:fld>
            <a:endParaRPr lang="sl-SI"/>
          </a:p>
        </p:txBody>
      </p:sp>
      <p:sp>
        <p:nvSpPr>
          <p:cNvPr id="8" name="Footer Placeholder 7"/>
          <p:cNvSpPr>
            <a:spLocks noGrp="1"/>
          </p:cNvSpPr>
          <p:nvPr>
            <p:ph type="ftr" sz="quarter" idx="11"/>
          </p:nvPr>
        </p:nvSpPr>
        <p:spPr/>
        <p:txBody>
          <a:bodyPr/>
          <a:lstStyle/>
          <a:p>
            <a:r>
              <a:rPr lang="sl-SI" smtClean="0"/>
              <a:t>                   Šol. l. 2015 / 2016</a:t>
            </a:r>
            <a:endParaRPr lang="sl-SI"/>
          </a:p>
        </p:txBody>
      </p:sp>
      <p:sp>
        <p:nvSpPr>
          <p:cNvPr id="9" name="Slide Number Placeholder 8"/>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253098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01E8510A-114A-4188-8EEE-B42BD98F2929}" type="datetime1">
              <a:rPr lang="sl-SI" smtClean="0"/>
              <a:t>23. 09. 2020</a:t>
            </a:fld>
            <a:endParaRPr lang="sl-SI"/>
          </a:p>
        </p:txBody>
      </p:sp>
      <p:sp>
        <p:nvSpPr>
          <p:cNvPr id="4" name="Footer Placeholder 3"/>
          <p:cNvSpPr>
            <a:spLocks noGrp="1"/>
          </p:cNvSpPr>
          <p:nvPr>
            <p:ph type="ftr" sz="quarter" idx="11"/>
          </p:nvPr>
        </p:nvSpPr>
        <p:spPr/>
        <p:txBody>
          <a:bodyPr/>
          <a:lstStyle/>
          <a:p>
            <a:r>
              <a:rPr lang="sl-SI" smtClean="0"/>
              <a:t>                   Šol. l. 2015 / 2016</a:t>
            </a:r>
            <a:endParaRPr lang="sl-SI"/>
          </a:p>
        </p:txBody>
      </p:sp>
      <p:sp>
        <p:nvSpPr>
          <p:cNvPr id="5" name="Slide Number Placeholder 4"/>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2007131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4ECC17-D3B0-4DBA-B694-D9157094AEB1}" type="datetime1">
              <a:rPr lang="sl-SI" smtClean="0"/>
              <a:t>23. 09. 2020</a:t>
            </a:fld>
            <a:endParaRPr lang="sl-SI"/>
          </a:p>
        </p:txBody>
      </p:sp>
      <p:sp>
        <p:nvSpPr>
          <p:cNvPr id="8" name="Footer Placeholder 7"/>
          <p:cNvSpPr>
            <a:spLocks noGrp="1"/>
          </p:cNvSpPr>
          <p:nvPr>
            <p:ph type="ftr" sz="quarter" idx="11"/>
          </p:nvPr>
        </p:nvSpPr>
        <p:spPr/>
        <p:txBody>
          <a:bodyPr/>
          <a:lstStyle>
            <a:lvl1pPr>
              <a:defRPr>
                <a:solidFill>
                  <a:srgbClr val="FFFFFF"/>
                </a:solidFill>
              </a:defRPr>
            </a:lvl1pPr>
          </a:lstStyle>
          <a:p>
            <a:r>
              <a:rPr lang="sl-SI" smtClean="0"/>
              <a:t>                   Šol. l. 2015 / 2016</a:t>
            </a:r>
            <a:endParaRPr lang="sl-SI"/>
          </a:p>
        </p:txBody>
      </p:sp>
      <p:sp>
        <p:nvSpPr>
          <p:cNvPr id="9" name="Slide Number Placeholder 8"/>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963259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sl-SI" smtClean="0"/>
              <a:t>Uredite slog naslova matrice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E3203A5-A8BA-4513-983A-DF1A129C2955}" type="datetime1">
              <a:rPr lang="sl-SI" smtClean="0"/>
              <a:t>23. 09. 2020</a:t>
            </a:fld>
            <a:endParaRPr lang="sl-SI"/>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sl-SI" smtClean="0"/>
              <a:t>                   Šol. l. 2015 / 2016</a:t>
            </a:r>
            <a:endParaRPr lang="sl-SI"/>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1098D97-D47F-4185-AB0A-1FBD1691CD49}" type="slidenum">
              <a:rPr lang="sl-SI" smtClean="0"/>
              <a:pPr/>
              <a:t>‹#›</a:t>
            </a:fld>
            <a:endParaRPr lang="sl-SI"/>
          </a:p>
        </p:txBody>
      </p:sp>
    </p:spTree>
    <p:extLst>
      <p:ext uri="{BB962C8B-B14F-4D97-AF65-F5344CB8AC3E}">
        <p14:creationId xmlns:p14="http://schemas.microsoft.com/office/powerpoint/2010/main" val="1552888358"/>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20230FD-63E8-40B3-89C0-BC1E59562F8F}" type="datetime1">
              <a:rPr lang="sl-SI" smtClean="0"/>
              <a:t>23. 09. 2020</a:t>
            </a:fld>
            <a:endParaRPr lang="sl-SI"/>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098D97-D47F-4185-AB0A-1FBD1691CD49}" type="slidenum">
              <a:rPr lang="sl-SI" smtClean="0"/>
              <a:pPr/>
              <a:t>‹#›</a:t>
            </a:fld>
            <a:endParaRPr lang="sl-SI"/>
          </a:p>
        </p:txBody>
      </p:sp>
    </p:spTree>
    <p:extLst>
      <p:ext uri="{BB962C8B-B14F-4D97-AF65-F5344CB8AC3E}">
        <p14:creationId xmlns:p14="http://schemas.microsoft.com/office/powerpoint/2010/main" val="37541724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E3203A5-A8BA-4513-983A-DF1A129C2955}" type="datetime1">
              <a:rPr lang="sl-SI" smtClean="0"/>
              <a:t>23. 09. 2020</a:t>
            </a:fld>
            <a:endParaRPr lang="sl-SI"/>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sl-SI" smtClean="0"/>
              <a:t>                   Šol. l. 2015 / 2016</a:t>
            </a:r>
            <a:endParaRPr lang="sl-SI"/>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1098D97-D47F-4185-AB0A-1FBD1691CD49}" type="slidenum">
              <a:rPr lang="sl-SI" smtClean="0"/>
              <a:pPr/>
              <a:t>‹#›</a:t>
            </a:fld>
            <a:endParaRPr lang="sl-SI"/>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398777"/>
      </p:ext>
    </p:extLst>
  </p:cSld>
  <p:clrMap bg1="lt1" tx1="dk1" bg2="lt2" tx2="dk2" accent1="accent1" accent2="accent2" accent3="accent3" accent4="accent4" accent5="accent5" accent6="accent6" hlink="hlink" folHlink="folHlink"/>
  <p:sldLayoutIdLst>
    <p:sldLayoutId id="2147484691" r:id="rId1"/>
    <p:sldLayoutId id="2147484692" r:id="rId2"/>
    <p:sldLayoutId id="2147484693" r:id="rId3"/>
    <p:sldLayoutId id="2147484694" r:id="rId4"/>
    <p:sldLayoutId id="2147484695" r:id="rId5"/>
    <p:sldLayoutId id="2147484696" r:id="rId6"/>
    <p:sldLayoutId id="2147484697" r:id="rId7"/>
    <p:sldLayoutId id="2147484698" r:id="rId8"/>
    <p:sldLayoutId id="2147484699" r:id="rId9"/>
    <p:sldLayoutId id="2147484700" r:id="rId10"/>
    <p:sldLayoutId id="214748470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osagpostojna.splet.arnes.si/vozni-red201718/"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kotnik 4"/>
          <p:cNvSpPr/>
          <p:nvPr/>
        </p:nvSpPr>
        <p:spPr>
          <a:xfrm>
            <a:off x="428667" y="770482"/>
            <a:ext cx="4942540" cy="4278094"/>
          </a:xfrm>
          <a:prstGeom prst="rect">
            <a:avLst/>
          </a:prstGeom>
        </p:spPr>
        <p:txBody>
          <a:bodyPr wrap="square">
            <a:spAutoFit/>
          </a:bodyPr>
          <a:lstStyle/>
          <a:p>
            <a:pPr algn="ctr"/>
            <a:r>
              <a:rPr lang="sl-SI" sz="3600" b="1" spc="-100" dirty="0" smtClean="0">
                <a:solidFill>
                  <a:srgbClr val="0070C0"/>
                </a:solidFill>
                <a:ea typeface="+mj-ea"/>
                <a:cs typeface="+mj-cs"/>
              </a:rPr>
              <a:t>PROTOKOL RAVNANJA</a:t>
            </a:r>
            <a:r>
              <a:rPr lang="sl-SI" sz="3200" b="1" spc="-100" dirty="0" smtClean="0">
                <a:solidFill>
                  <a:srgbClr val="0070C0"/>
                </a:solidFill>
                <a:ea typeface="+mj-ea"/>
                <a:cs typeface="+mj-cs"/>
              </a:rPr>
              <a:t> </a:t>
            </a:r>
            <a:endParaRPr lang="sl-SI" sz="3200" b="1" spc="-100" dirty="0">
              <a:solidFill>
                <a:srgbClr val="0070C0"/>
              </a:solidFill>
              <a:ea typeface="+mj-ea"/>
              <a:cs typeface="+mj-cs"/>
            </a:endParaRPr>
          </a:p>
          <a:p>
            <a:pPr algn="ctr"/>
            <a:endParaRPr lang="sl-SI" sz="3200" b="1" spc="-100" dirty="0" smtClean="0">
              <a:solidFill>
                <a:srgbClr val="0070C0"/>
              </a:solidFill>
              <a:ea typeface="+mj-ea"/>
              <a:cs typeface="+mj-cs"/>
            </a:endParaRPr>
          </a:p>
          <a:p>
            <a:pPr algn="ctr"/>
            <a:r>
              <a:rPr lang="sl-SI" sz="3200" b="1" spc="-100" dirty="0" smtClean="0">
                <a:solidFill>
                  <a:srgbClr val="0070C0"/>
                </a:solidFill>
                <a:ea typeface="+mj-ea"/>
                <a:cs typeface="+mj-cs"/>
              </a:rPr>
              <a:t>OŠ  ANTONA GLOBOČNIKA </a:t>
            </a:r>
          </a:p>
          <a:p>
            <a:pPr algn="ctr"/>
            <a:r>
              <a:rPr lang="sl-SI" sz="3200" b="1" spc="-100" dirty="0" smtClean="0">
                <a:solidFill>
                  <a:srgbClr val="0070C0"/>
                </a:solidFill>
                <a:ea typeface="+mj-ea"/>
                <a:cs typeface="+mj-cs"/>
              </a:rPr>
              <a:t>POSTOJNA  </a:t>
            </a:r>
          </a:p>
          <a:p>
            <a:pPr algn="ctr"/>
            <a:endParaRPr lang="sl-SI" sz="3200" b="1" spc="-100" dirty="0">
              <a:solidFill>
                <a:srgbClr val="0070C0"/>
              </a:solidFill>
              <a:ea typeface="+mj-ea"/>
              <a:cs typeface="+mj-cs"/>
            </a:endParaRPr>
          </a:p>
          <a:p>
            <a:pPr algn="ctr"/>
            <a:r>
              <a:rPr lang="sl-SI" sz="3600" b="1" spc="-100" dirty="0" smtClean="0">
                <a:solidFill>
                  <a:srgbClr val="0070C0"/>
                </a:solidFill>
                <a:ea typeface="+mj-ea"/>
                <a:cs typeface="+mj-cs"/>
              </a:rPr>
              <a:t>V OBDOBJU PREPREČEVANJA OKUŽBE S COVID-19</a:t>
            </a:r>
            <a:endParaRPr lang="sl-SI" sz="3600" b="1" spc="-100" dirty="0">
              <a:solidFill>
                <a:srgbClr val="0070C0"/>
              </a:solidFill>
              <a:ea typeface="+mj-ea"/>
              <a:cs typeface="+mj-cs"/>
            </a:endParaRPr>
          </a:p>
        </p:txBody>
      </p:sp>
      <p:sp>
        <p:nvSpPr>
          <p:cNvPr id="14" name="Pravokotnik 13"/>
          <p:cNvSpPr/>
          <p:nvPr/>
        </p:nvSpPr>
        <p:spPr>
          <a:xfrm>
            <a:off x="6804248" y="5907373"/>
            <a:ext cx="1967028" cy="369332"/>
          </a:xfrm>
          <a:prstGeom prst="rect">
            <a:avLst/>
          </a:prstGeom>
        </p:spPr>
        <p:txBody>
          <a:bodyPr wrap="square">
            <a:spAutoFit/>
          </a:bodyPr>
          <a:lstStyle/>
          <a:p>
            <a:r>
              <a:rPr lang="sl-SI" b="1" dirty="0" smtClean="0">
                <a:solidFill>
                  <a:srgbClr val="0070C0"/>
                </a:solidFill>
              </a:rPr>
              <a:t>Šol</a:t>
            </a:r>
            <a:r>
              <a:rPr lang="sl-SI" b="1" dirty="0">
                <a:solidFill>
                  <a:srgbClr val="0070C0"/>
                </a:solidFill>
              </a:rPr>
              <a:t>. l.  2020 / 2021    </a:t>
            </a:r>
          </a:p>
        </p:txBody>
      </p:sp>
      <p:grpSp>
        <p:nvGrpSpPr>
          <p:cNvPr id="4" name="Skupina 3"/>
          <p:cNvGrpSpPr/>
          <p:nvPr/>
        </p:nvGrpSpPr>
        <p:grpSpPr>
          <a:xfrm>
            <a:off x="5076056" y="2260499"/>
            <a:ext cx="3951117" cy="3256733"/>
            <a:chOff x="1941079" y="552739"/>
            <a:chExt cx="6998265" cy="5840904"/>
          </a:xfrm>
        </p:grpSpPr>
        <p:pic>
          <p:nvPicPr>
            <p:cNvPr id="20"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8511"/>
            <a:stretch/>
          </p:blipFill>
          <p:spPr bwMode="auto">
            <a:xfrm>
              <a:off x="3460094" y="2298160"/>
              <a:ext cx="4752528" cy="263838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3" descr="C:\Users\romana\Desktop\l_272267_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613" b="20430"/>
            <a:stretch/>
          </p:blipFill>
          <p:spPr bwMode="auto">
            <a:xfrm>
              <a:off x="5404582" y="552739"/>
              <a:ext cx="3534762" cy="19384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2" name="Picture 2" descr="https://www.postojna.si/Files/Gallery/105/199960/l_251953004.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28184"/>
            <a:stretch/>
          </p:blipFill>
          <p:spPr bwMode="auto">
            <a:xfrm>
              <a:off x="1941079" y="4808642"/>
              <a:ext cx="3318035" cy="15850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41875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2</a:t>
            </a:fld>
            <a:endParaRPr lang="sl-SI"/>
          </a:p>
        </p:txBody>
      </p:sp>
      <p:sp>
        <p:nvSpPr>
          <p:cNvPr id="4" name="Naslov 1"/>
          <p:cNvSpPr txBox="1">
            <a:spLocks/>
          </p:cNvSpPr>
          <p:nvPr/>
        </p:nvSpPr>
        <p:spPr>
          <a:xfrm>
            <a:off x="755290" y="981612"/>
            <a:ext cx="7488832" cy="5039676"/>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endParaRPr lang="sl-SI" sz="1200" dirty="0">
              <a:solidFill>
                <a:srgbClr val="0070C0"/>
              </a:solidFill>
              <a:latin typeface="+mn-lt"/>
            </a:endParaRPr>
          </a:p>
          <a:p>
            <a:pPr algn="just"/>
            <a:r>
              <a:rPr lang="sl-SI" sz="1200" b="1" dirty="0" smtClean="0">
                <a:solidFill>
                  <a:srgbClr val="0070C0"/>
                </a:solidFill>
                <a:latin typeface="+mn-lt"/>
              </a:rPr>
              <a:t>VSTOP V ŠOLO</a:t>
            </a:r>
          </a:p>
          <a:p>
            <a:pPr algn="just"/>
            <a:r>
              <a:rPr lang="sl-SI" sz="1200" dirty="0">
                <a:latin typeface="+mn-lt"/>
              </a:rPr>
              <a:t>j</a:t>
            </a:r>
            <a:r>
              <a:rPr lang="sl-SI" sz="1200" dirty="0" smtClean="0">
                <a:latin typeface="+mn-lt"/>
              </a:rPr>
              <a:t>e dovoljen izključno učencem in zaposlenim. Starši in drugi obiskovalci  lahko v šolo vstopajo izključno skozi poslovni  vhod ob predhodni najavi in uporabi zaščitne obrazne maske, ki so si jo dožni preskrbeti sami. Ob vstopu si obvezno razkužijo roke. Evidenco zunanjih obiskovalcev vodi tajnica šole.</a:t>
            </a:r>
          </a:p>
          <a:p>
            <a:pPr algn="just"/>
            <a:endParaRPr lang="sl-SI" sz="1200" dirty="0" smtClean="0">
              <a:latin typeface="+mn-lt"/>
            </a:endParaRPr>
          </a:p>
          <a:p>
            <a:pPr lvl="0" algn="just"/>
            <a:r>
              <a:rPr lang="sl-SI" sz="1200" dirty="0" smtClean="0">
                <a:latin typeface="+mn-lt"/>
              </a:rPr>
              <a:t>V šolo učenci vstopajo oz. izstopajo skozi tri vhode: </a:t>
            </a:r>
            <a:r>
              <a:rPr lang="sl-SI" sz="1200" dirty="0">
                <a:latin typeface="+mn-lt"/>
              </a:rPr>
              <a:t> </a:t>
            </a:r>
          </a:p>
          <a:p>
            <a:pPr lvl="0" algn="just"/>
            <a:r>
              <a:rPr lang="sl-SI" sz="1200" dirty="0">
                <a:latin typeface="+mn-lt"/>
              </a:rPr>
              <a:t>I. triada -  (1., 2. in 3. r) -  vhod z ulice Nova </a:t>
            </a:r>
            <a:r>
              <a:rPr lang="sl-SI" sz="1200" dirty="0" smtClean="0">
                <a:latin typeface="+mn-lt"/>
              </a:rPr>
              <a:t>vas, </a:t>
            </a:r>
            <a:endParaRPr lang="sl-SI" sz="1200" dirty="0">
              <a:latin typeface="+mn-lt"/>
            </a:endParaRPr>
          </a:p>
          <a:p>
            <a:pPr lvl="0" algn="just"/>
            <a:r>
              <a:rPr lang="sl-SI" sz="1200" dirty="0">
                <a:latin typeface="+mn-lt"/>
              </a:rPr>
              <a:t>II. triada – (4., 5. in 6. r) -  glavni </a:t>
            </a:r>
            <a:r>
              <a:rPr lang="sl-SI" sz="1200" dirty="0" smtClean="0">
                <a:latin typeface="+mn-lt"/>
              </a:rPr>
              <a:t>vhod,</a:t>
            </a:r>
            <a:endParaRPr lang="sl-SI" sz="1200" dirty="0">
              <a:latin typeface="+mn-lt"/>
            </a:endParaRPr>
          </a:p>
          <a:p>
            <a:pPr lvl="0" algn="just"/>
            <a:r>
              <a:rPr lang="sl-SI" sz="1200" dirty="0">
                <a:latin typeface="+mn-lt"/>
              </a:rPr>
              <a:t>III. triada – (7., 8. in 9. r) -  vhod z </a:t>
            </a:r>
            <a:r>
              <a:rPr lang="sl-SI" sz="1200" dirty="0" smtClean="0">
                <a:latin typeface="+mn-lt"/>
              </a:rPr>
              <a:t>ulice </a:t>
            </a:r>
            <a:r>
              <a:rPr lang="sl-SI" sz="1200" dirty="0">
                <a:latin typeface="+mn-lt"/>
              </a:rPr>
              <a:t>Nova </a:t>
            </a:r>
            <a:r>
              <a:rPr lang="sl-SI" sz="1200" dirty="0" smtClean="0">
                <a:latin typeface="+mn-lt"/>
              </a:rPr>
              <a:t>vas.</a:t>
            </a:r>
          </a:p>
          <a:p>
            <a:pPr lvl="0" algn="just"/>
            <a:endParaRPr lang="sl-SI" sz="1200" dirty="0" smtClean="0">
              <a:latin typeface="+mn-lt"/>
            </a:endParaRPr>
          </a:p>
          <a:p>
            <a:pPr lvl="0" algn="just"/>
            <a:r>
              <a:rPr lang="sl-SI" sz="1200" dirty="0" smtClean="0">
                <a:latin typeface="+mn-lt"/>
              </a:rPr>
              <a:t>Vhode nadzorujejo dežurni učitelji in drugi delavci šole.</a:t>
            </a:r>
            <a:endParaRPr lang="sl-SI" sz="1200" dirty="0">
              <a:latin typeface="+mn-lt"/>
            </a:endParaRPr>
          </a:p>
          <a:p>
            <a:pPr lvl="0" algn="just"/>
            <a:r>
              <a:rPr lang="sl-SI" sz="1200" dirty="0" smtClean="0">
                <a:latin typeface="+mn-lt"/>
              </a:rPr>
              <a:t>Za učence, ki so vključeni v jutranje varstvo, je vstop v šolo dovoljen od 6.00 do 7.30, za učence , ki imajo predure pa ob 7.20.</a:t>
            </a:r>
          </a:p>
          <a:p>
            <a:pPr lvl="0" algn="just"/>
            <a:endParaRPr lang="sl-SI" sz="1200" dirty="0">
              <a:latin typeface="+mn-lt"/>
            </a:endParaRPr>
          </a:p>
          <a:p>
            <a:pPr lvl="0" algn="just"/>
            <a:r>
              <a:rPr lang="sl-SI" sz="1200" dirty="0" smtClean="0">
                <a:latin typeface="+mn-lt"/>
              </a:rPr>
              <a:t>Vstop v šolske garderobe in učilnice za učence posameznih oddelkov je mogoč od 8.10 dalje pod vodstvom dežurnih učiteljev. Ob vstopu si obvezno razkužijo roke. V garderobe vstopajo posamično , se preobujejo, odložijo osebne stvari in odidejo v matične učilnice. V garderobi se ne smejo zadrževati.</a:t>
            </a:r>
          </a:p>
          <a:p>
            <a:pPr lvl="0" algn="just"/>
            <a:r>
              <a:rPr lang="sl-SI" sz="1200" dirty="0" smtClean="0">
                <a:latin typeface="+mn-lt"/>
              </a:rPr>
              <a:t>Vsi vhodi so od 8.25 do 11.50 zaklenjeni. Učenci, ki ne pridejo pravočasno in ostali obiskovalci, vstopajo v šolo izključno na službenem vhodu, kjer pozvonijo na domofon, se predstavijo in počakajo, da jim vrata odklene pooblaščena oseba.</a:t>
            </a:r>
          </a:p>
          <a:p>
            <a:pPr lvl="0" algn="just"/>
            <a:endParaRPr lang="sl-SI" sz="1200" dirty="0">
              <a:latin typeface="+mn-lt"/>
            </a:endParaRPr>
          </a:p>
          <a:p>
            <a:pPr lvl="0" algn="just"/>
            <a:r>
              <a:rPr lang="sl-SI" sz="1300" b="1" dirty="0" smtClean="0">
                <a:solidFill>
                  <a:srgbClr val="0070C0"/>
                </a:solidFill>
                <a:latin typeface="+mn-lt"/>
              </a:rPr>
              <a:t>POUK</a:t>
            </a:r>
          </a:p>
          <a:p>
            <a:pPr lvl="0" algn="just"/>
            <a:r>
              <a:rPr lang="sl-SI" sz="1200" dirty="0" smtClean="0">
                <a:latin typeface="+mn-lt"/>
              </a:rPr>
              <a:t>Izvajali bomo tako obvezni kot razširjeni program. Vzgojno-izobraževalno delo bo potekalo v matičnih učilnicah. Združevanje učencev iz različnih oddelkov in prehajanje iz ene učilnice v drugo je dovoljeno le ob ustreznem upoštevanju higienskih priporočil NIJZ ob obvezni evidenci članov skupine v Polisu. Gre le za pouk v manjših učnih skupinah, za izvajanje izbirnih predmetov, podaljšano </a:t>
            </a:r>
            <a:r>
              <a:rPr lang="sl-SI" sz="1200" dirty="0">
                <a:latin typeface="+mn-lt"/>
              </a:rPr>
              <a:t>bivanje </a:t>
            </a:r>
            <a:r>
              <a:rPr lang="sl-SI" sz="1200" dirty="0" smtClean="0">
                <a:latin typeface="+mn-lt"/>
              </a:rPr>
              <a:t>in </a:t>
            </a:r>
            <a:r>
              <a:rPr lang="sl-SI" sz="1200" dirty="0">
                <a:latin typeface="+mn-lt"/>
              </a:rPr>
              <a:t>varstvo </a:t>
            </a:r>
            <a:r>
              <a:rPr lang="sl-SI" sz="1200" dirty="0" smtClean="0">
                <a:latin typeface="+mn-lt"/>
              </a:rPr>
              <a:t>vozačev. </a:t>
            </a:r>
          </a:p>
        </p:txBody>
      </p:sp>
    </p:spTree>
    <p:extLst>
      <p:ext uri="{BB962C8B-B14F-4D97-AF65-F5344CB8AC3E}">
        <p14:creationId xmlns:p14="http://schemas.microsoft.com/office/powerpoint/2010/main" val="431511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3</a:t>
            </a:fld>
            <a:endParaRPr lang="sl-SI"/>
          </a:p>
        </p:txBody>
      </p:sp>
      <p:sp>
        <p:nvSpPr>
          <p:cNvPr id="4" name="Naslov 1"/>
          <p:cNvSpPr txBox="1">
            <a:spLocks/>
          </p:cNvSpPr>
          <p:nvPr/>
        </p:nvSpPr>
        <p:spPr>
          <a:xfrm>
            <a:off x="950424" y="708384"/>
            <a:ext cx="7488832" cy="5472608"/>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lvl="0"/>
            <a:endParaRPr lang="sl-SI" sz="1200" b="1" dirty="0" smtClean="0">
              <a:latin typeface="+mn-lt"/>
            </a:endParaRPr>
          </a:p>
          <a:p>
            <a:pPr lvl="0"/>
            <a:r>
              <a:rPr lang="sl-SI" sz="1200" b="1" dirty="0" smtClean="0">
                <a:solidFill>
                  <a:srgbClr val="0070C0"/>
                </a:solidFill>
                <a:latin typeface="+mn-lt"/>
              </a:rPr>
              <a:t>MATIČNE UČILNICE </a:t>
            </a:r>
          </a:p>
          <a:p>
            <a:pPr lvl="0"/>
            <a:endParaRPr lang="sl-SI" sz="1200" b="1" dirty="0">
              <a:latin typeface="+mn-lt"/>
            </a:endParaRPr>
          </a:p>
          <a:p>
            <a:pPr lvl="0"/>
            <a:r>
              <a:rPr lang="sl-SI" sz="1200" dirty="0" smtClean="0">
                <a:latin typeface="+mn-lt"/>
              </a:rPr>
              <a:t>za učence II. </a:t>
            </a:r>
            <a:r>
              <a:rPr lang="sl-SI" sz="1200" dirty="0">
                <a:latin typeface="+mn-lt"/>
              </a:rPr>
              <a:t> </a:t>
            </a:r>
            <a:r>
              <a:rPr lang="sl-SI" sz="1200" dirty="0" smtClean="0">
                <a:latin typeface="+mn-lt"/>
              </a:rPr>
              <a:t>In  III. </a:t>
            </a:r>
            <a:r>
              <a:rPr lang="sl-SI" sz="1200" dirty="0">
                <a:latin typeface="+mn-lt"/>
              </a:rPr>
              <a:t>t</a:t>
            </a:r>
            <a:r>
              <a:rPr lang="sl-SI" sz="1200" dirty="0" smtClean="0">
                <a:latin typeface="+mn-lt"/>
              </a:rPr>
              <a:t>riade:</a:t>
            </a:r>
            <a:endParaRPr lang="sl-SI" sz="1200" dirty="0">
              <a:latin typeface="+mn-lt"/>
            </a:endParaRPr>
          </a:p>
          <a:p>
            <a:pPr lvl="0"/>
            <a:endParaRPr lang="sl-SI" sz="1200" b="1" dirty="0" smtClean="0">
              <a:latin typeface="+mn-lt"/>
            </a:endParaRPr>
          </a:p>
          <a:p>
            <a:pPr lvl="0"/>
            <a:endParaRPr lang="sl-SI" sz="1200" b="1" dirty="0" smtClean="0">
              <a:latin typeface="+mn-lt"/>
            </a:endParaRPr>
          </a:p>
          <a:p>
            <a:pPr lvl="0"/>
            <a:endParaRPr lang="sl-SI" sz="1200" b="1" dirty="0">
              <a:latin typeface="+mn-lt"/>
            </a:endParaRPr>
          </a:p>
          <a:p>
            <a:pPr lvl="0"/>
            <a:endParaRPr lang="sl-SI" sz="1200" b="1" dirty="0" smtClean="0">
              <a:latin typeface="+mn-lt"/>
            </a:endParaRPr>
          </a:p>
          <a:p>
            <a:pPr lvl="0"/>
            <a:endParaRPr lang="sl-SI" sz="1200" b="1" dirty="0">
              <a:latin typeface="+mn-lt"/>
            </a:endParaRPr>
          </a:p>
          <a:p>
            <a:pPr lvl="0"/>
            <a:endParaRPr lang="sl-SI" sz="1200" b="1" dirty="0">
              <a:latin typeface="+mn-lt"/>
            </a:endParaRPr>
          </a:p>
          <a:p>
            <a:pPr lvl="0"/>
            <a:endParaRPr lang="sl-SI" sz="1200" b="1" dirty="0" smtClean="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endParaRPr lang="sl-SI" sz="1200" dirty="0">
              <a:latin typeface="+mn-lt"/>
            </a:endParaRPr>
          </a:p>
          <a:p>
            <a:pPr lvl="0"/>
            <a:endParaRPr lang="sl-SI" sz="1200" dirty="0" smtClean="0">
              <a:latin typeface="+mn-lt"/>
            </a:endParaRPr>
          </a:p>
          <a:p>
            <a:pPr lvl="0"/>
            <a:r>
              <a:rPr lang="sl-SI" sz="1200" dirty="0" smtClean="0">
                <a:latin typeface="+mn-lt"/>
              </a:rPr>
              <a:t>V primeru izvajanja pouka v specialnih učilnicah učitelj po uporabi prostor ustrezno razkuži. </a:t>
            </a:r>
          </a:p>
          <a:p>
            <a:pPr lvl="0"/>
            <a:r>
              <a:rPr lang="sl-SI" sz="1200" dirty="0" smtClean="0">
                <a:latin typeface="+mn-lt"/>
              </a:rPr>
              <a:t>Po vsaki uri športa rekvizite razkužijo učitelji, garderobe (lijake, pipe, kljuke…) pa čistilka.</a:t>
            </a:r>
            <a:endParaRPr lang="sl-SI" sz="1200" dirty="0">
              <a:latin typeface="+mn-lt"/>
            </a:endParaRPr>
          </a:p>
          <a:p>
            <a:pPr lvl="0"/>
            <a:endParaRPr lang="sl-SI" sz="1200" b="1" dirty="0" smtClean="0">
              <a:latin typeface="+mn-lt"/>
            </a:endParaRPr>
          </a:p>
          <a:p>
            <a:pPr lvl="0"/>
            <a:endParaRPr lang="sl-SI" sz="1200" b="1" dirty="0">
              <a:latin typeface="+mn-lt"/>
            </a:endParaRPr>
          </a:p>
          <a:p>
            <a:pPr lvl="0"/>
            <a:endParaRPr lang="sl-SI" sz="1200" dirty="0">
              <a:latin typeface="+mn-lt"/>
            </a:endParaRPr>
          </a:p>
          <a:p>
            <a:pPr lvl="0"/>
            <a:endParaRPr lang="sl-SI" sz="1200" dirty="0">
              <a:latin typeface="+mn-lt"/>
            </a:endParaRPr>
          </a:p>
          <a:p>
            <a:pPr algn="ctr"/>
            <a:endParaRPr lang="sl-SI" sz="1200" dirty="0">
              <a:latin typeface="Calibri" panose="020F0502020204030204" pitchFamily="34" charset="0"/>
            </a:endParaRPr>
          </a:p>
        </p:txBody>
      </p:sp>
      <p:graphicFrame>
        <p:nvGraphicFramePr>
          <p:cNvPr id="3" name="Tabela 2"/>
          <p:cNvGraphicFramePr>
            <a:graphicFrameLocks noGrp="1"/>
          </p:cNvGraphicFramePr>
          <p:nvPr>
            <p:extLst>
              <p:ext uri="{D42A27DB-BD31-4B8C-83A1-F6EECF244321}">
                <p14:modId xmlns:p14="http://schemas.microsoft.com/office/powerpoint/2010/main" val="2595492250"/>
              </p:ext>
            </p:extLst>
          </p:nvPr>
        </p:nvGraphicFramePr>
        <p:xfrm>
          <a:off x="1619672" y="1700808"/>
          <a:ext cx="4799177" cy="2739898"/>
        </p:xfrm>
        <a:graphic>
          <a:graphicData uri="http://schemas.openxmlformats.org/drawingml/2006/table">
            <a:tbl>
              <a:tblPr firstRow="1" firstCol="1" bandRow="1"/>
              <a:tblGrid>
                <a:gridCol w="448036">
                  <a:extLst>
                    <a:ext uri="{9D8B030D-6E8A-4147-A177-3AD203B41FA5}">
                      <a16:colId xmlns:a16="http://schemas.microsoft.com/office/drawing/2014/main" val="508927292"/>
                    </a:ext>
                  </a:extLst>
                </a:gridCol>
                <a:gridCol w="1226539">
                  <a:extLst>
                    <a:ext uri="{9D8B030D-6E8A-4147-A177-3AD203B41FA5}">
                      <a16:colId xmlns:a16="http://schemas.microsoft.com/office/drawing/2014/main" val="765194816"/>
                    </a:ext>
                  </a:extLst>
                </a:gridCol>
                <a:gridCol w="3124602">
                  <a:extLst>
                    <a:ext uri="{9D8B030D-6E8A-4147-A177-3AD203B41FA5}">
                      <a16:colId xmlns:a16="http://schemas.microsoft.com/office/drawing/2014/main" val="2990708940"/>
                    </a:ext>
                  </a:extLst>
                </a:gridCol>
              </a:tblGrid>
              <a:tr h="0">
                <a:tc>
                  <a:txBody>
                    <a:bodyPr/>
                    <a:lstStyle/>
                    <a:p>
                      <a:pPr algn="just">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6.A</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39</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Tamara Petrovčič Debevec</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622431279"/>
                  </a:ext>
                </a:extLst>
              </a:tr>
              <a:tr h="0">
                <a:tc>
                  <a:txBody>
                    <a:bodyPr/>
                    <a:lstStyle/>
                    <a:p>
                      <a:pPr algn="just">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6.B</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33</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Darja Gorup</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359556207"/>
                  </a:ext>
                </a:extLst>
              </a:tr>
              <a:tr h="0">
                <a:tc>
                  <a:txBody>
                    <a:bodyPr/>
                    <a:lstStyle/>
                    <a:p>
                      <a:pPr algn="just">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6.C</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49</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Greta Jadrič</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675367965"/>
                  </a:ext>
                </a:extLst>
              </a:tr>
              <a:tr h="35697">
                <a:tc>
                  <a:txBody>
                    <a:bodyPr/>
                    <a:lstStyle/>
                    <a:p>
                      <a:pPr algn="just">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6.D</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76</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Nina Strohsack</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984230881"/>
                  </a:ext>
                </a:extLst>
              </a:tr>
              <a:tr h="0">
                <a:tc>
                  <a:txBody>
                    <a:bodyPr/>
                    <a:lstStyle/>
                    <a:p>
                      <a:pPr algn="just">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7.A</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46</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Jana Čelan</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94301558"/>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7.B</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72</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Klara Lukan Žilavec</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46985640"/>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7.C</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61</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Erika Koren Plahuta </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590873331"/>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7.D</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35</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Milena Kumer</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45324053"/>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8.A</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68</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Magdalena Penko Šajn</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2264441365"/>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8.B</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34   (16)</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Barbara Tavčar Grlj</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2074954910"/>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8.C</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62</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Lidija Križman</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550858857"/>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9.A</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16   (50)</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Romana Harmel</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211040181"/>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9.B</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32   (64)</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Barbara Dolgan</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251262219"/>
                  </a:ext>
                </a:extLst>
              </a:tr>
              <a:tr h="0">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9.C</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a:effectLst/>
                          <a:latin typeface="Arial" panose="020B0604020202020204" pitchFamily="34" charset="0"/>
                          <a:ea typeface="Calibri" panose="020F0502020204030204" pitchFamily="34" charset="0"/>
                          <a:cs typeface="Times New Roman" panose="02020603050405020304" pitchFamily="18" charset="0"/>
                        </a:rPr>
                        <a:t>63</a:t>
                      </a:r>
                      <a:endParaRPr lang="sl-SI"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nSpc>
                          <a:spcPct val="107000"/>
                        </a:lnSpc>
                        <a:spcAft>
                          <a:spcPts val="0"/>
                        </a:spcAft>
                      </a:pPr>
                      <a:r>
                        <a:rPr lang="sl-SI" sz="1200" b="0" dirty="0">
                          <a:effectLst/>
                          <a:latin typeface="Arial" panose="020B0604020202020204" pitchFamily="34" charset="0"/>
                          <a:ea typeface="Calibri" panose="020F0502020204030204" pitchFamily="34" charset="0"/>
                          <a:cs typeface="Times New Roman" panose="02020603050405020304" pitchFamily="18" charset="0"/>
                        </a:rPr>
                        <a:t>Andreja Mlakar</a:t>
                      </a:r>
                      <a:endParaRPr lang="sl-SI"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538960318"/>
                  </a:ext>
                </a:extLst>
              </a:tr>
            </a:tbl>
          </a:graphicData>
        </a:graphic>
      </p:graphicFrame>
    </p:spTree>
    <p:extLst>
      <p:ext uri="{BB962C8B-B14F-4D97-AF65-F5344CB8AC3E}">
        <p14:creationId xmlns:p14="http://schemas.microsoft.com/office/powerpoint/2010/main" val="2255497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4</a:t>
            </a:fld>
            <a:endParaRPr lang="sl-SI"/>
          </a:p>
        </p:txBody>
      </p:sp>
      <p:sp>
        <p:nvSpPr>
          <p:cNvPr id="4" name="Naslov 1"/>
          <p:cNvSpPr txBox="1">
            <a:spLocks/>
          </p:cNvSpPr>
          <p:nvPr/>
        </p:nvSpPr>
        <p:spPr>
          <a:xfrm>
            <a:off x="950619" y="692696"/>
            <a:ext cx="7488832" cy="5472608"/>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lvl="0"/>
            <a:endParaRPr lang="sl-SI" sz="1200" b="1" dirty="0" smtClean="0">
              <a:latin typeface="+mn-lt"/>
            </a:endParaRPr>
          </a:p>
          <a:p>
            <a:pPr lvl="0" algn="just"/>
            <a:r>
              <a:rPr lang="sl-SI" sz="1200" b="1" dirty="0" smtClean="0">
                <a:solidFill>
                  <a:srgbClr val="0070C0"/>
                </a:solidFill>
                <a:latin typeface="+mn-lt"/>
              </a:rPr>
              <a:t>UČENCI SE PO ŠOLI GIBLJEJO </a:t>
            </a:r>
            <a:r>
              <a:rPr lang="sl-SI" sz="1200" dirty="0" smtClean="0">
                <a:latin typeface="+mn-lt"/>
              </a:rPr>
              <a:t>po desnem pravilu in skladno s talnimi, stenskimi označbami, ki predpisujejo smer gibanja in medsebojno razdaljo. Prav tako kot v učilnicah upoštevajo higieno kašljanja in kihanja.</a:t>
            </a:r>
          </a:p>
          <a:p>
            <a:pPr lvl="0" algn="just"/>
            <a:endParaRPr lang="sl-SI" sz="1200" dirty="0">
              <a:latin typeface="+mn-lt"/>
            </a:endParaRPr>
          </a:p>
          <a:p>
            <a:pPr lvl="0" algn="just"/>
            <a:r>
              <a:rPr lang="sl-SI" sz="1200" dirty="0" smtClean="0">
                <a:latin typeface="+mn-lt"/>
              </a:rPr>
              <a:t>Učenci ne prehajajo iz ene učilnice v drugo. Skupine se ne mešajo in ne družijo med seboj. </a:t>
            </a:r>
          </a:p>
          <a:p>
            <a:pPr lvl="0" algn="just"/>
            <a:endParaRPr lang="sl-SI" sz="1200" dirty="0">
              <a:latin typeface="+mn-lt"/>
            </a:endParaRPr>
          </a:p>
          <a:p>
            <a:pPr lvl="0" algn="just"/>
            <a:r>
              <a:rPr lang="sl-SI" sz="1200" dirty="0" smtClean="0">
                <a:latin typeface="+mn-lt"/>
              </a:rPr>
              <a:t>Učenci posamične matične učilnice uporabljajo izključno v naprej določene toaletne prostore – tiste, ki so matični učilnici najbližje.</a:t>
            </a:r>
          </a:p>
          <a:p>
            <a:pPr lvl="0" algn="just"/>
            <a:endParaRPr lang="sl-SI" sz="1200" dirty="0">
              <a:latin typeface="+mn-lt"/>
            </a:endParaRPr>
          </a:p>
          <a:p>
            <a:pPr lvl="0" algn="just"/>
            <a:endParaRPr lang="sl-SI" sz="1200" dirty="0" smtClean="0">
              <a:latin typeface="+mn-lt"/>
            </a:endParaRPr>
          </a:p>
          <a:p>
            <a:pPr lvl="0" algn="just"/>
            <a:r>
              <a:rPr lang="sl-SI" sz="1200" b="1" dirty="0" smtClean="0">
                <a:solidFill>
                  <a:srgbClr val="0070C0"/>
                </a:solidFill>
                <a:latin typeface="+mn-lt"/>
              </a:rPr>
              <a:t>MED ODMORI  </a:t>
            </a:r>
            <a:r>
              <a:rPr lang="sl-SI" sz="1200" dirty="0" smtClean="0">
                <a:latin typeface="+mn-lt"/>
              </a:rPr>
              <a:t>učenci ostajajo v matičnih učilnicah. Učilnico lahko zapustijo posamično in izmenjaje le za odhod na stranišče. Tudi v toaletnih prostorih morajo upoštevati  varnostno razdaljo. </a:t>
            </a:r>
          </a:p>
          <a:p>
            <a:pPr lvl="0" algn="just"/>
            <a:r>
              <a:rPr lang="sl-SI" sz="1200" dirty="0" smtClean="0">
                <a:latin typeface="+mn-lt"/>
              </a:rPr>
              <a:t>Okna v toaletnih prostorih morajo biti ves čas odprta, da se prostori ustrezno prezračijo.  </a:t>
            </a:r>
          </a:p>
          <a:p>
            <a:pPr lvl="0"/>
            <a:r>
              <a:rPr lang="sl-SI" sz="1200" dirty="0">
                <a:latin typeface="+mn-lt"/>
              </a:rPr>
              <a:t>Za zračenje prostorov je zadolžen učitelj. </a:t>
            </a:r>
          </a:p>
          <a:p>
            <a:pPr lvl="0"/>
            <a:endParaRPr lang="sl-SI" sz="1200" b="1" dirty="0" smtClean="0">
              <a:latin typeface="+mn-lt"/>
            </a:endParaRPr>
          </a:p>
          <a:p>
            <a:pPr lvl="0"/>
            <a:endParaRPr lang="sl-SI" sz="1200" dirty="0" smtClean="0">
              <a:latin typeface="+mn-lt"/>
            </a:endParaRPr>
          </a:p>
          <a:p>
            <a:pPr lvl="0" algn="just"/>
            <a:endParaRPr lang="sl-SI" sz="1200" dirty="0">
              <a:solidFill>
                <a:srgbClr val="0070C0"/>
              </a:solidFill>
              <a:latin typeface="+mn-lt"/>
            </a:endParaRPr>
          </a:p>
          <a:p>
            <a:pPr algn="just"/>
            <a:r>
              <a:rPr lang="sl-SI" sz="1200" b="1" dirty="0" smtClean="0">
                <a:solidFill>
                  <a:srgbClr val="0070C0"/>
                </a:solidFill>
                <a:latin typeface="+mn-lt"/>
              </a:rPr>
              <a:t>PROTOKOL MALICE IN KOSIL</a:t>
            </a:r>
          </a:p>
          <a:p>
            <a:pPr algn="just"/>
            <a:endParaRPr lang="sl-SI" sz="1200" dirty="0">
              <a:latin typeface="+mn-lt"/>
            </a:endParaRPr>
          </a:p>
          <a:p>
            <a:pPr algn="just"/>
            <a:r>
              <a:rPr lang="sl-SI" sz="1200" dirty="0" smtClean="0">
                <a:latin typeface="+mn-lt"/>
              </a:rPr>
              <a:t>Vsi učenci </a:t>
            </a:r>
            <a:r>
              <a:rPr lang="sl-SI" sz="1200" b="1" dirty="0" smtClean="0">
                <a:latin typeface="+mn-lt"/>
              </a:rPr>
              <a:t>MALICAJO</a:t>
            </a:r>
            <a:r>
              <a:rPr lang="sl-SI" sz="1200" dirty="0" smtClean="0">
                <a:latin typeface="+mn-lt"/>
              </a:rPr>
              <a:t> v matičnih učilnicah ob prisotnosti učitelja. Učencem I. triade malico s servirnim vozičkom pripelje pomočnik kuharja, prav tako odpelje ostanke.  V matične učilnice (od 4. do  9. r) malico prineseta dežurna učenca posameznih oddelkov. Preden gredo po malico si razkužijo roke in nadenejo mask.</a:t>
            </a:r>
          </a:p>
          <a:p>
            <a:pPr algn="just"/>
            <a:r>
              <a:rPr lang="sl-SI" sz="1200" dirty="0" smtClean="0">
                <a:latin typeface="+mn-lt"/>
              </a:rPr>
              <a:t>Pred in po malici si učenci umijejo roke. Učitelj poskrbi, da se razkužijo mize. Po malici vsak učenec pospravi svoj prostor. Ponovno se razkužijo mize. Dežurni učenci  odnesejo ostanke malice v kuhinjo. </a:t>
            </a:r>
          </a:p>
          <a:p>
            <a:pPr algn="just"/>
            <a:endParaRPr lang="sl-SI" sz="1200" dirty="0">
              <a:latin typeface="+mn-lt"/>
            </a:endParaRPr>
          </a:p>
          <a:p>
            <a:pPr algn="just"/>
            <a:r>
              <a:rPr lang="sl-SI" sz="1200" dirty="0" smtClean="0">
                <a:latin typeface="+mn-lt"/>
              </a:rPr>
              <a:t>Učenci imajo </a:t>
            </a:r>
            <a:r>
              <a:rPr lang="sl-SI" sz="1200" b="1" dirty="0" smtClean="0">
                <a:latin typeface="+mn-lt"/>
              </a:rPr>
              <a:t>KOSILA</a:t>
            </a:r>
            <a:r>
              <a:rPr lang="sl-SI" sz="1200" dirty="0" smtClean="0">
                <a:latin typeface="+mn-lt"/>
              </a:rPr>
              <a:t> v jedilnici po določenem urniku. Upoštevajo pravila preprečevanja okužbe s kovidom-19 (umivanje/razkuževanje rok, določene poti gibanja, medsebojna razdalja, nošenje mask, sedežni red ...).</a:t>
            </a:r>
          </a:p>
          <a:p>
            <a:pPr algn="just"/>
            <a:endParaRPr lang="sl-SI" sz="1200" dirty="0" smtClean="0">
              <a:solidFill>
                <a:srgbClr val="FF0000"/>
              </a:solidFill>
              <a:latin typeface="+mn-lt"/>
            </a:endParaRPr>
          </a:p>
          <a:p>
            <a:pPr algn="just"/>
            <a:r>
              <a:rPr lang="sl-SI" sz="1200" dirty="0" smtClean="0">
                <a:latin typeface="+mn-lt"/>
              </a:rPr>
              <a:t>Učenci, ki so v podaljšanem bivanju odidejo na kosilo v spremstvu učiteljev OPB. V jedilnici sta vedno prisotna dva dežurna učitelja.</a:t>
            </a:r>
          </a:p>
          <a:p>
            <a:pPr algn="just"/>
            <a:endParaRPr lang="sl-SI" sz="1200" dirty="0">
              <a:latin typeface="+mn-lt"/>
            </a:endParaRPr>
          </a:p>
          <a:p>
            <a:pPr algn="just"/>
            <a:r>
              <a:rPr lang="sl-SI" sz="1200" dirty="0" smtClean="0">
                <a:latin typeface="+mn-lt"/>
              </a:rPr>
              <a:t>Za razkuževanje miz je zadolženo osebje zaposleno v kuhinji.</a:t>
            </a:r>
            <a:endParaRPr lang="sl-SI" sz="1200" dirty="0">
              <a:latin typeface="+mn-lt"/>
            </a:endParaRPr>
          </a:p>
          <a:p>
            <a:pPr lvl="0" algn="just"/>
            <a:endParaRPr lang="sl-SI" sz="1400" dirty="0" smtClean="0">
              <a:latin typeface="+mn-lt"/>
            </a:endParaRPr>
          </a:p>
          <a:p>
            <a:pPr lvl="0" algn="just"/>
            <a:endParaRPr lang="sl-SI" sz="1200" dirty="0">
              <a:latin typeface="+mn-lt"/>
            </a:endParaRPr>
          </a:p>
          <a:p>
            <a:pPr lvl="0" algn="just"/>
            <a:endParaRPr lang="sl-SI" sz="1200" dirty="0" smtClean="0">
              <a:latin typeface="+mn-lt"/>
            </a:endParaRPr>
          </a:p>
          <a:p>
            <a:pPr lvl="0" algn="just"/>
            <a:endParaRPr lang="sl-SI" sz="1200" dirty="0">
              <a:latin typeface="+mn-lt"/>
            </a:endParaRPr>
          </a:p>
          <a:p>
            <a:pPr lvl="0" algn="just"/>
            <a:endParaRPr lang="sl-SI" sz="1200" dirty="0" smtClean="0">
              <a:latin typeface="+mn-lt"/>
            </a:endParaRPr>
          </a:p>
          <a:p>
            <a:pPr lvl="0" algn="just"/>
            <a:endParaRPr lang="sl-SI" sz="1200" dirty="0">
              <a:latin typeface="+mn-lt"/>
            </a:endParaRPr>
          </a:p>
          <a:p>
            <a:pPr lvl="0" algn="just"/>
            <a:endParaRPr lang="sl-SI" sz="1200" dirty="0" smtClean="0">
              <a:latin typeface="+mn-lt"/>
            </a:endParaRPr>
          </a:p>
          <a:p>
            <a:pPr lvl="0" algn="just"/>
            <a:endParaRPr lang="sl-SI" sz="1200" b="1" dirty="0" smtClean="0">
              <a:latin typeface="+mn-lt"/>
            </a:endParaRPr>
          </a:p>
          <a:p>
            <a:pPr lvl="0"/>
            <a:endParaRPr lang="sl-SI" sz="1200" dirty="0">
              <a:latin typeface="+mn-lt"/>
            </a:endParaRPr>
          </a:p>
          <a:p>
            <a:pPr lvl="0"/>
            <a:endParaRPr lang="sl-SI" sz="1200" dirty="0">
              <a:latin typeface="+mn-lt"/>
            </a:endParaRPr>
          </a:p>
          <a:p>
            <a:pPr algn="ctr"/>
            <a:endParaRPr lang="sl-SI" sz="1200" dirty="0">
              <a:latin typeface="Calibri" panose="020F0502020204030204" pitchFamily="34" charset="0"/>
            </a:endParaRPr>
          </a:p>
        </p:txBody>
      </p:sp>
    </p:spTree>
    <p:extLst>
      <p:ext uri="{BB962C8B-B14F-4D97-AF65-F5344CB8AC3E}">
        <p14:creationId xmlns:p14="http://schemas.microsoft.com/office/powerpoint/2010/main" val="588840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5</a:t>
            </a:fld>
            <a:endParaRPr lang="sl-SI"/>
          </a:p>
        </p:txBody>
      </p:sp>
      <p:sp>
        <p:nvSpPr>
          <p:cNvPr id="4" name="Naslov 1"/>
          <p:cNvSpPr txBox="1">
            <a:spLocks/>
          </p:cNvSpPr>
          <p:nvPr/>
        </p:nvSpPr>
        <p:spPr>
          <a:xfrm>
            <a:off x="950424" y="708384"/>
            <a:ext cx="7488832" cy="5472608"/>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lvl="0"/>
            <a:endParaRPr lang="sl-SI" sz="1200" b="1" dirty="0" smtClean="0">
              <a:solidFill>
                <a:srgbClr val="0070C0"/>
              </a:solidFill>
              <a:latin typeface="+mn-lt"/>
            </a:endParaRPr>
          </a:p>
          <a:p>
            <a:pPr lvl="0" algn="just"/>
            <a:r>
              <a:rPr lang="sl-SI" sz="1200" b="1" dirty="0" smtClean="0">
                <a:solidFill>
                  <a:srgbClr val="0070C0"/>
                </a:solidFill>
                <a:latin typeface="+mn-lt"/>
              </a:rPr>
              <a:t>PROTOKOL UPORABE TELOVADNICE</a:t>
            </a:r>
          </a:p>
          <a:p>
            <a:pPr lvl="0" algn="just"/>
            <a:r>
              <a:rPr lang="sl-SI" sz="1200" dirty="0" smtClean="0">
                <a:latin typeface="+mn-lt"/>
              </a:rPr>
              <a:t>Učenci I. triade se za pouk športa preoblečejo v matičnih učilnicah. Skupaj z učiteljem odidejo na igrišče ali v prostor vadbene enote. Med uro športa uporabljajo  le sanitarije na I. triadi.  Po vsaki uporabi telovadne enote se prostor prezrači, rekvizite pa razkužijo učiteljice.</a:t>
            </a:r>
          </a:p>
          <a:p>
            <a:pPr lvl="0" algn="just"/>
            <a:endParaRPr lang="sl-SI" sz="1200" dirty="0">
              <a:latin typeface="+mn-lt"/>
            </a:endParaRPr>
          </a:p>
          <a:p>
            <a:pPr lvl="0" algn="just"/>
            <a:r>
              <a:rPr lang="sl-SI" sz="1200" dirty="0" smtClean="0">
                <a:latin typeface="+mn-lt"/>
              </a:rPr>
              <a:t>Učitelji športa v II. in III. triadi gredo po učene v matične razrede. Učenci se preoblečejo v garderobah pred telovadnico. Uporabljajo pripadajoče sanitarije v sklopu garderob. </a:t>
            </a:r>
          </a:p>
          <a:p>
            <a:pPr lvl="0" algn="just"/>
            <a:endParaRPr lang="sl-SI" sz="1200" dirty="0">
              <a:latin typeface="+mn-lt"/>
            </a:endParaRPr>
          </a:p>
          <a:p>
            <a:pPr lvl="0" algn="just"/>
            <a:endParaRPr lang="sl-SI" sz="1200" dirty="0" smtClean="0">
              <a:latin typeface="+mn-lt"/>
            </a:endParaRPr>
          </a:p>
          <a:p>
            <a:pPr lvl="0" algn="just"/>
            <a:r>
              <a:rPr lang="sl-SI" sz="1200" b="1" dirty="0" smtClean="0">
                <a:solidFill>
                  <a:srgbClr val="0070C0"/>
                </a:solidFill>
                <a:latin typeface="+mn-lt"/>
              </a:rPr>
              <a:t>PROTOKOL UPORABE ŠOLSKE KNJIŽNICE</a:t>
            </a:r>
          </a:p>
          <a:p>
            <a:pPr lvl="0" algn="just"/>
            <a:r>
              <a:rPr lang="sl-SI" sz="1200" dirty="0" smtClean="0">
                <a:latin typeface="+mn-lt"/>
              </a:rPr>
              <a:t>Vstop v knjižnico je dovoljen izključno učencem in zaposlenim.  Ob vstopu si obvezno razkužijo roke. </a:t>
            </a:r>
          </a:p>
          <a:p>
            <a:pPr lvl="0" algn="just"/>
            <a:endParaRPr lang="sl-SI" sz="1200" dirty="0">
              <a:latin typeface="+mn-lt"/>
            </a:endParaRPr>
          </a:p>
          <a:p>
            <a:pPr lvl="0" algn="just"/>
            <a:endParaRPr lang="sl-SI" sz="1200" b="1" dirty="0" smtClean="0">
              <a:latin typeface="+mn-lt"/>
            </a:endParaRPr>
          </a:p>
          <a:p>
            <a:pPr lvl="0" algn="just"/>
            <a:r>
              <a:rPr lang="sl-SI" sz="1200" b="1" dirty="0" smtClean="0">
                <a:solidFill>
                  <a:srgbClr val="0070C0"/>
                </a:solidFill>
                <a:latin typeface="+mn-lt"/>
              </a:rPr>
              <a:t>ZA RAZKUŽEVANJE</a:t>
            </a:r>
            <a:r>
              <a:rPr lang="sl-SI" sz="1200" b="1" dirty="0" smtClean="0">
                <a:latin typeface="+mn-lt"/>
              </a:rPr>
              <a:t> skupnih prostorov, kljuk učilnic </a:t>
            </a:r>
            <a:r>
              <a:rPr lang="sl-SI" sz="1200" dirty="0" smtClean="0">
                <a:latin typeface="+mn-lt"/>
              </a:rPr>
              <a:t>… je v dopoldanskem času zadolžena čistilka.</a:t>
            </a:r>
          </a:p>
          <a:p>
            <a:pPr lvl="0" algn="just"/>
            <a:endParaRPr lang="sl-SI" sz="1200" dirty="0" smtClean="0">
              <a:latin typeface="+mn-lt"/>
            </a:endParaRPr>
          </a:p>
          <a:p>
            <a:pPr lvl="0" algn="just"/>
            <a:endParaRPr lang="sl-SI" sz="1200" b="1" dirty="0" smtClean="0">
              <a:latin typeface="+mn-lt"/>
            </a:endParaRPr>
          </a:p>
          <a:p>
            <a:pPr lvl="0" algn="just"/>
            <a:endParaRPr lang="sl-SI" sz="1200" b="1" dirty="0">
              <a:latin typeface="+mn-lt"/>
            </a:endParaRPr>
          </a:p>
          <a:p>
            <a:pPr lvl="0" algn="just"/>
            <a:r>
              <a:rPr lang="sl-SI" sz="1200" b="1" dirty="0" smtClean="0">
                <a:solidFill>
                  <a:srgbClr val="0070C0"/>
                </a:solidFill>
                <a:latin typeface="+mn-lt"/>
              </a:rPr>
              <a:t>UČENCI ODHAJAJO DOMOV </a:t>
            </a:r>
          </a:p>
          <a:p>
            <a:pPr lvl="0" algn="just"/>
            <a:r>
              <a:rPr lang="sl-SI" sz="1200" dirty="0" smtClean="0">
                <a:latin typeface="+mn-lt"/>
              </a:rPr>
              <a:t>tako, da upoštevajo medsebojno razdaljo. Šola zagotovi dežurno osebje, ki na hodnikih in ob izhodu opozarja učene na spoštovanje ukrepov. Učenci se v garderobi ne smejo zadrževati. </a:t>
            </a:r>
          </a:p>
          <a:p>
            <a:pPr lvl="0" algn="just"/>
            <a:endParaRPr lang="sl-SI" sz="1200" dirty="0">
              <a:latin typeface="+mn-lt"/>
            </a:endParaRPr>
          </a:p>
          <a:p>
            <a:pPr algn="just"/>
            <a:r>
              <a:rPr lang="sl-SI" sz="1200" dirty="0">
                <a:latin typeface="+mn-lt"/>
              </a:rPr>
              <a:t>Učenci, ki hodijo v šolo  PEŠ, odidejo domov takoj po pouku oz. kosilu. </a:t>
            </a:r>
          </a:p>
          <a:p>
            <a:pPr lvl="0" algn="just"/>
            <a:endParaRPr lang="sl-SI" sz="1200" dirty="0" smtClean="0">
              <a:latin typeface="+mn-lt"/>
            </a:endParaRPr>
          </a:p>
          <a:p>
            <a:pPr lvl="0" algn="just"/>
            <a:r>
              <a:rPr lang="sl-SI" sz="1200" dirty="0" smtClean="0">
                <a:latin typeface="+mn-lt"/>
              </a:rPr>
              <a:t>Ker starši ne smejo vstopati v šolski objekt, učence podaljšanega bivanja v učilnico pride iskat dežurni učitelj na hodniku I. triade in ga preda staršu ali skrbniku.</a:t>
            </a:r>
          </a:p>
          <a:p>
            <a:pPr lvl="0" algn="just"/>
            <a:endParaRPr lang="sl-SI" sz="1200" dirty="0">
              <a:latin typeface="+mn-lt"/>
            </a:endParaRPr>
          </a:p>
          <a:p>
            <a:pPr lvl="0" algn="just"/>
            <a:r>
              <a:rPr lang="sl-SI" sz="1200" dirty="0" smtClean="0">
                <a:latin typeface="+mn-lt"/>
              </a:rPr>
              <a:t>VOZAČI počakajo na avtobus v določeni učilnici za varstvo vozačev.	</a:t>
            </a:r>
          </a:p>
          <a:p>
            <a:pPr lvl="0" algn="just"/>
            <a:endParaRPr lang="sl-SI" sz="500" dirty="0" smtClean="0">
              <a:latin typeface="+mn-lt"/>
            </a:endParaRPr>
          </a:p>
          <a:p>
            <a:pPr lvl="0" algn="just"/>
            <a:endParaRPr lang="sl-SI" sz="1200" dirty="0">
              <a:latin typeface="+mn-lt"/>
            </a:endParaRPr>
          </a:p>
          <a:p>
            <a:pPr lvl="0" algn="just"/>
            <a:r>
              <a:rPr lang="sl-SI" sz="1200" b="1" dirty="0" smtClean="0">
                <a:solidFill>
                  <a:srgbClr val="0070C0"/>
                </a:solidFill>
                <a:latin typeface="+mn-lt"/>
              </a:rPr>
              <a:t>AVTOBUSI </a:t>
            </a:r>
          </a:p>
          <a:p>
            <a:pPr lvl="0" algn="just"/>
            <a:r>
              <a:rPr lang="sl-SI" sz="1200" dirty="0">
                <a:latin typeface="+mn-lt"/>
                <a:hlinkClick r:id="rId2"/>
              </a:rPr>
              <a:t>v</a:t>
            </a:r>
            <a:r>
              <a:rPr lang="sl-SI" sz="1200" dirty="0" smtClean="0">
                <a:latin typeface="+mn-lt"/>
                <a:hlinkClick r:id="rId2"/>
              </a:rPr>
              <a:t>ozijo po običajnem voznem redu.</a:t>
            </a:r>
            <a:r>
              <a:rPr lang="sl-SI" sz="1200" dirty="0" smtClean="0">
                <a:latin typeface="+mn-lt"/>
              </a:rPr>
              <a:t> Učenci, ki uporabljajo šolski prevoz, morajo na avtobusu nositi obrazne maske.</a:t>
            </a:r>
          </a:p>
          <a:p>
            <a:pPr lvl="0"/>
            <a:endParaRPr lang="sl-SI" sz="1200" dirty="0">
              <a:latin typeface="+mn-lt"/>
            </a:endParaRPr>
          </a:p>
          <a:p>
            <a:pPr lvl="0"/>
            <a:endParaRPr lang="sl-SI" sz="1200" dirty="0">
              <a:latin typeface="+mn-lt"/>
            </a:endParaRPr>
          </a:p>
          <a:p>
            <a:pPr algn="ctr"/>
            <a:endParaRPr lang="sl-SI" sz="1200" dirty="0">
              <a:latin typeface="Calibri" panose="020F0502020204030204" pitchFamily="34" charset="0"/>
            </a:endParaRPr>
          </a:p>
        </p:txBody>
      </p:sp>
    </p:spTree>
    <p:extLst>
      <p:ext uri="{BB962C8B-B14F-4D97-AF65-F5344CB8AC3E}">
        <p14:creationId xmlns:p14="http://schemas.microsoft.com/office/powerpoint/2010/main" val="42416607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6</a:t>
            </a:fld>
            <a:endParaRPr lang="sl-SI"/>
          </a:p>
        </p:txBody>
      </p:sp>
      <p:sp>
        <p:nvSpPr>
          <p:cNvPr id="4" name="Naslov 1"/>
          <p:cNvSpPr txBox="1">
            <a:spLocks/>
          </p:cNvSpPr>
          <p:nvPr/>
        </p:nvSpPr>
        <p:spPr>
          <a:xfrm>
            <a:off x="950424" y="708384"/>
            <a:ext cx="7488832" cy="5472608"/>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lvl="0"/>
            <a:endParaRPr lang="sl-SI" sz="1200" b="1" dirty="0" smtClean="0">
              <a:latin typeface="+mn-lt"/>
            </a:endParaRPr>
          </a:p>
          <a:p>
            <a:pPr lvl="0" algn="just"/>
            <a:endParaRPr lang="sl-SI" sz="1200" b="1" dirty="0" smtClean="0">
              <a:latin typeface="+mn-lt"/>
            </a:endParaRPr>
          </a:p>
          <a:p>
            <a:pPr lvl="0" algn="just"/>
            <a:endParaRPr lang="sl-SI" sz="1200" b="1" dirty="0">
              <a:latin typeface="+mn-lt"/>
            </a:endParaRPr>
          </a:p>
          <a:p>
            <a:pPr lvl="0" algn="just"/>
            <a:endParaRPr lang="sl-SI" sz="1200" b="1" dirty="0" smtClean="0">
              <a:latin typeface="+mn-lt"/>
            </a:endParaRPr>
          </a:p>
          <a:p>
            <a:pPr lvl="0" algn="just"/>
            <a:r>
              <a:rPr lang="sl-SI" sz="1200" b="1" dirty="0" smtClean="0">
                <a:solidFill>
                  <a:srgbClr val="0070C0"/>
                </a:solidFill>
                <a:latin typeface="+mn-lt"/>
              </a:rPr>
              <a:t>PROTOKOL STIKOV S STARŠI</a:t>
            </a:r>
          </a:p>
          <a:p>
            <a:pPr lvl="0" algn="just"/>
            <a:endParaRPr lang="sl-SI" sz="1200" b="1" dirty="0" smtClean="0">
              <a:latin typeface="+mn-lt"/>
            </a:endParaRPr>
          </a:p>
          <a:p>
            <a:pPr marL="171450" lvl="0" indent="-171450" algn="just">
              <a:buFontTx/>
              <a:buChar char="-"/>
            </a:pPr>
            <a:r>
              <a:rPr lang="sl-SI" sz="1200" dirty="0" smtClean="0">
                <a:latin typeface="+mn-lt"/>
              </a:rPr>
              <a:t>Prvi roditeljski sestanek poteka preko spleta (PPT predstavitev),</a:t>
            </a:r>
          </a:p>
          <a:p>
            <a:pPr marL="171450" lvl="0" indent="-171450" algn="just">
              <a:buFontTx/>
              <a:buChar char="-"/>
            </a:pPr>
            <a:r>
              <a:rPr lang="sl-SI" sz="1200" dirty="0" smtClean="0">
                <a:latin typeface="+mn-lt"/>
              </a:rPr>
              <a:t>Izjema  je roditeljski sestanek za starše prvošolcev – udeleži se ga lahko le eden od staršev, ob upoštevanju vseh varnostnih protokolov zavoda in navodilih razrednika.  </a:t>
            </a:r>
          </a:p>
          <a:p>
            <a:pPr marL="171450" lvl="0" indent="-171450" algn="just">
              <a:buFontTx/>
              <a:buChar char="-"/>
            </a:pPr>
            <a:r>
              <a:rPr lang="sl-SI" sz="1200" dirty="0" smtClean="0">
                <a:latin typeface="+mn-lt"/>
              </a:rPr>
              <a:t>Tedenske govorilne ure  opravijo praviloma po telefonu ali video povezavi, na šoli le izjemoma, po vnaprej določenem datumu in uri. </a:t>
            </a:r>
          </a:p>
          <a:p>
            <a:pPr lvl="0" algn="just"/>
            <a:r>
              <a:rPr lang="sl-SI" sz="1200" dirty="0">
                <a:latin typeface="+mn-lt"/>
              </a:rPr>
              <a:t>-    Starši lahko vstopijo v šolo samo ob prehodni </a:t>
            </a:r>
            <a:r>
              <a:rPr lang="sl-SI" sz="1200" dirty="0" smtClean="0">
                <a:latin typeface="+mn-lt"/>
              </a:rPr>
              <a:t>najavi, </a:t>
            </a:r>
            <a:r>
              <a:rPr lang="sl-SI" sz="1200" dirty="0">
                <a:latin typeface="+mn-lt"/>
              </a:rPr>
              <a:t>izključno skozi glavni vhod. Ob prihodu pozvonijo na domofon,   </a:t>
            </a:r>
          </a:p>
          <a:p>
            <a:pPr lvl="0" algn="just"/>
            <a:r>
              <a:rPr lang="sl-SI" sz="1200" dirty="0">
                <a:latin typeface="+mn-lt"/>
              </a:rPr>
              <a:t>      vrata jim odpre delavec šole.</a:t>
            </a:r>
          </a:p>
          <a:p>
            <a:pPr lvl="0"/>
            <a:endParaRPr lang="sl-SI" sz="1200" dirty="0" smtClean="0">
              <a:latin typeface="+mn-lt"/>
            </a:endParaRPr>
          </a:p>
          <a:p>
            <a:pPr lvl="0"/>
            <a:endParaRPr lang="sl-SI" sz="1200" dirty="0" smtClean="0">
              <a:latin typeface="+mn-lt"/>
            </a:endParaRPr>
          </a:p>
          <a:p>
            <a:pPr lvl="0"/>
            <a:endParaRPr lang="sl-SI" sz="1200" dirty="0" smtClean="0">
              <a:latin typeface="+mn-lt"/>
            </a:endParaRPr>
          </a:p>
          <a:p>
            <a:pPr lvl="0"/>
            <a:endParaRPr lang="sl-SI" sz="1200" dirty="0" smtClean="0">
              <a:latin typeface="+mn-lt"/>
            </a:endParaRPr>
          </a:p>
          <a:p>
            <a:pPr lvl="0"/>
            <a:endParaRPr lang="sl-SI" sz="1200" dirty="0">
              <a:latin typeface="+mn-lt"/>
            </a:endParaRPr>
          </a:p>
          <a:p>
            <a:pPr lvl="0"/>
            <a:r>
              <a:rPr lang="sl-SI" sz="1200" b="1" dirty="0" smtClean="0">
                <a:solidFill>
                  <a:srgbClr val="0070C0"/>
                </a:solidFill>
                <a:latin typeface="+mn-lt"/>
              </a:rPr>
              <a:t>PROTOKOL ODSTRANITVE OBOLELEGA UČENCA IZ UČILNICE</a:t>
            </a:r>
          </a:p>
          <a:p>
            <a:pPr lvl="0"/>
            <a:endParaRPr lang="sl-SI" sz="1200" b="1" dirty="0" smtClean="0">
              <a:latin typeface="+mn-lt"/>
            </a:endParaRPr>
          </a:p>
          <a:p>
            <a:pPr lvl="0"/>
            <a:r>
              <a:rPr lang="sl-SI" sz="1200" dirty="0" smtClean="0">
                <a:latin typeface="+mn-lt"/>
              </a:rPr>
              <a:t>Učenca z zdravstvenimi težavami učiteljica pripelje v izolacijsko sobo (št.  58), kjer počaka do prihoda staršev ali skrbnika po predhodnem telefonskem klicu.</a:t>
            </a:r>
            <a:endParaRPr lang="sl-SI" sz="1200" dirty="0">
              <a:latin typeface="+mn-lt"/>
            </a:endParaRPr>
          </a:p>
          <a:p>
            <a:pPr algn="ctr"/>
            <a:endParaRPr lang="sl-SI" sz="1200" dirty="0">
              <a:latin typeface="Calibri" panose="020F0502020204030204" pitchFamily="34" charset="0"/>
            </a:endParaRPr>
          </a:p>
        </p:txBody>
      </p:sp>
    </p:spTree>
    <p:extLst>
      <p:ext uri="{BB962C8B-B14F-4D97-AF65-F5344CB8AC3E}">
        <p14:creationId xmlns:p14="http://schemas.microsoft.com/office/powerpoint/2010/main" val="4141871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številke diapozitiva 1"/>
          <p:cNvSpPr>
            <a:spLocks noGrp="1"/>
          </p:cNvSpPr>
          <p:nvPr>
            <p:ph type="sldNum" sz="quarter" idx="12"/>
          </p:nvPr>
        </p:nvSpPr>
        <p:spPr/>
        <p:txBody>
          <a:bodyPr/>
          <a:lstStyle/>
          <a:p>
            <a:fld id="{C1098D97-D47F-4185-AB0A-1FBD1691CD49}" type="slidenum">
              <a:rPr lang="sl-SI" smtClean="0"/>
              <a:pPr/>
              <a:t>7</a:t>
            </a:fld>
            <a:endParaRPr lang="sl-SI"/>
          </a:p>
        </p:txBody>
      </p:sp>
      <p:pic>
        <p:nvPicPr>
          <p:cNvPr id="1028" name="Picture 4" descr="https://www.postojna.si/Files/Gallery/105/199960/l_252008059.jpg"/>
          <p:cNvPicPr>
            <a:picLocks noChangeAspect="1" noChangeArrowheads="1"/>
          </p:cNvPicPr>
          <p:nvPr/>
        </p:nvPicPr>
        <p:blipFill rotWithShape="1">
          <a:blip r:embed="rId2">
            <a:extLst>
              <a:ext uri="{28A0092B-C50C-407E-A947-70E740481C1C}">
                <a14:useLocalDpi xmlns:a14="http://schemas.microsoft.com/office/drawing/2010/main" val="0"/>
              </a:ext>
            </a:extLst>
          </a:blip>
          <a:srcRect t="13726"/>
          <a:stretch/>
        </p:blipFill>
        <p:spPr bwMode="auto">
          <a:xfrm>
            <a:off x="9793" y="13167"/>
            <a:ext cx="9144000" cy="5259288"/>
          </a:xfrm>
          <a:prstGeom prst="rect">
            <a:avLst/>
          </a:prstGeom>
          <a:noFill/>
          <a:extLst>
            <a:ext uri="{909E8E84-426E-40DD-AFC4-6F175D3DCCD1}">
              <a14:hiddenFill xmlns:a14="http://schemas.microsoft.com/office/drawing/2010/main">
                <a:solidFill>
                  <a:srgbClr val="FFFFFF"/>
                </a:solidFill>
              </a14:hiddenFill>
            </a:ext>
          </a:extLst>
        </p:spPr>
      </p:pic>
      <p:sp>
        <p:nvSpPr>
          <p:cNvPr id="6" name="Naslov 1"/>
          <p:cNvSpPr txBox="1">
            <a:spLocks/>
          </p:cNvSpPr>
          <p:nvPr/>
        </p:nvSpPr>
        <p:spPr>
          <a:xfrm>
            <a:off x="33497" y="5661248"/>
            <a:ext cx="5040560" cy="570981"/>
          </a:xfrm>
          <a:prstGeom prst="rect">
            <a:avLst/>
          </a:prstGeom>
        </p:spPr>
        <p:txBody>
          <a:bodyPr>
            <a:normAutofit fontScale="92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sl-SI" sz="1400" dirty="0" smtClean="0">
              <a:solidFill>
                <a:srgbClr val="7A4900"/>
              </a:solidFill>
              <a:latin typeface="Calibri" panose="020F0502020204030204" pitchFamily="34" charset="0"/>
            </a:endParaRPr>
          </a:p>
          <a:p>
            <a:endParaRPr lang="sl-SI" sz="1400" dirty="0">
              <a:solidFill>
                <a:srgbClr val="7A4900"/>
              </a:solidFill>
              <a:latin typeface="Calibri" panose="020F0502020204030204" pitchFamily="34" charset="0"/>
            </a:endParaRPr>
          </a:p>
          <a:p>
            <a:r>
              <a:rPr lang="sl-SI" sz="1400" dirty="0" smtClean="0">
                <a:solidFill>
                  <a:srgbClr val="0070C0"/>
                </a:solidFill>
                <a:latin typeface="Calibri" panose="020F0502020204030204" pitchFamily="34" charset="0"/>
              </a:rPr>
              <a:t>1. september, 2020</a:t>
            </a:r>
            <a:endParaRPr lang="sl-SI" sz="1400" dirty="0">
              <a:solidFill>
                <a:srgbClr val="0070C0"/>
              </a:solidFill>
              <a:latin typeface="Calibri" panose="020F0502020204030204" pitchFamily="34" charset="0"/>
            </a:endParaRPr>
          </a:p>
        </p:txBody>
      </p:sp>
    </p:spTree>
    <p:extLst>
      <p:ext uri="{BB962C8B-B14F-4D97-AF65-F5344CB8AC3E}">
        <p14:creationId xmlns:p14="http://schemas.microsoft.com/office/powerpoint/2010/main" val="1194006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Retrospektiva</Template>
  <TotalTime>21256</TotalTime>
  <Words>840</Words>
  <Application>Microsoft Office PowerPoint</Application>
  <PresentationFormat>Diaprojekcija na zaslonu (4:3)</PresentationFormat>
  <Paragraphs>187</Paragraphs>
  <Slides>7</Slides>
  <Notes>1</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7</vt:i4>
      </vt:variant>
    </vt:vector>
  </HeadingPairs>
  <TitlesOfParts>
    <vt:vector size="12" baseType="lpstr">
      <vt:lpstr>Arial</vt:lpstr>
      <vt:lpstr>Calibri</vt:lpstr>
      <vt:lpstr>Calibri Light</vt:lpstr>
      <vt:lpstr>Times New Roman</vt:lpstr>
      <vt:lpstr>Retrospektiva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romana</dc:creator>
  <cp:lastModifiedBy>Uporabnik</cp:lastModifiedBy>
  <cp:revision>1401</cp:revision>
  <cp:lastPrinted>2020-09-22T15:31:30Z</cp:lastPrinted>
  <dcterms:created xsi:type="dcterms:W3CDTF">2013-08-27T11:54:11Z</dcterms:created>
  <dcterms:modified xsi:type="dcterms:W3CDTF">2020-09-23T13:03:47Z</dcterms:modified>
</cp:coreProperties>
</file>